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26" r:id="rId2"/>
    <p:sldId id="334" r:id="rId3"/>
    <p:sldId id="335" r:id="rId4"/>
    <p:sldId id="336" r:id="rId5"/>
    <p:sldId id="337" r:id="rId6"/>
    <p:sldId id="338" r:id="rId7"/>
    <p:sldId id="339" r:id="rId8"/>
    <p:sldId id="341" r:id="rId9"/>
    <p:sldId id="340" r:id="rId10"/>
    <p:sldId id="342" r:id="rId11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72AF2F"/>
    <a:srgbClr val="72732F"/>
    <a:srgbClr val="B1D254"/>
    <a:srgbClr val="C6D254"/>
    <a:srgbClr val="2A6EA8"/>
    <a:srgbClr val="FFCC00"/>
    <a:srgbClr val="FEFE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99" autoAdjust="0"/>
    <p:restoredTop sz="94660"/>
  </p:normalViewPr>
  <p:slideViewPr>
    <p:cSldViewPr snapToGrid="0">
      <p:cViewPr>
        <p:scale>
          <a:sx n="80" d="100"/>
          <a:sy n="80" d="100"/>
        </p:scale>
        <p:origin x="-116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57588" y="6460463"/>
            <a:ext cx="46889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2015     S6-150014 </a:t>
            </a:r>
            <a:r>
              <a:rPr lang="en-GB" baseline="0" dirty="0" smtClean="0">
                <a:solidFill>
                  <a:schemeClr val="bg1"/>
                </a:solidFill>
              </a:rPr>
              <a:t>Security Requirements for MCPTT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tim.woodward@motorolasolutions.com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Source:</a:t>
            </a:r>
          </a:p>
          <a:p>
            <a:pPr>
              <a:buNone/>
            </a:pPr>
            <a:r>
              <a:rPr lang="en-GB" sz="2000" i="1" dirty="0" smtClean="0"/>
              <a:t>Tim Woodward</a:t>
            </a:r>
          </a:p>
          <a:p>
            <a:pPr>
              <a:buNone/>
            </a:pPr>
            <a:r>
              <a:rPr lang="en-GB" sz="2000" i="1" dirty="0" smtClean="0"/>
              <a:t>Motorola Solutions</a:t>
            </a:r>
          </a:p>
          <a:p>
            <a:pPr>
              <a:buNone/>
            </a:pPr>
            <a:r>
              <a:rPr lang="en-GB" sz="2000" i="1" dirty="0" smtClean="0">
                <a:hlinkClick r:id="rId5"/>
              </a:rPr>
              <a:t>tim.woodward@motorolasolutions.com</a:t>
            </a:r>
            <a:endParaRPr lang="en-GB" sz="2000" i="1" dirty="0" smtClean="0"/>
          </a:p>
          <a:p>
            <a:pPr>
              <a:buNone/>
            </a:pPr>
            <a:r>
              <a:rPr lang="en-GB" sz="2000" i="1" dirty="0" smtClean="0"/>
              <a:t>+1-480-966-2688</a:t>
            </a:r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643944" y="2078038"/>
            <a:ext cx="75856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R14 </a:t>
            </a:r>
            <a:r>
              <a:rPr lang="en-US" sz="4800" dirty="0" err="1" smtClean="0">
                <a:solidFill>
                  <a:srgbClr val="FF0000"/>
                </a:solidFill>
              </a:rPr>
              <a:t>eMCPTT</a:t>
            </a:r>
            <a:r>
              <a:rPr lang="en-US" sz="4800" dirty="0" smtClean="0">
                <a:solidFill>
                  <a:srgbClr val="FF0000"/>
                </a:solidFill>
              </a:rPr>
              <a:t> security</a:t>
            </a:r>
            <a:endParaRPr lang="en-US" altLang="en-US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47952"/>
            <a:ext cx="68531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SA3 MCSEC teleconference</a:t>
            </a:r>
            <a:r>
              <a:rPr lang="fi-FI" altLang="en-US" sz="1800" dirty="0">
                <a:latin typeface="Arial" charset="0"/>
              </a:rPr>
              <a:t>		</a:t>
            </a:r>
            <a:r>
              <a:rPr lang="en-US" altLang="en-US" sz="1800" dirty="0" smtClean="0">
                <a:latin typeface="Arial" charset="0"/>
              </a:rPr>
              <a:t>S3-170103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26 January 2017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Enhanced MCPTT group call setup procedure with MBMS bearer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3025"/>
            <a:ext cx="8229600" cy="4905376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000" dirty="0" smtClean="0"/>
              <a:t>Instead of multicast, use unicast.</a:t>
            </a:r>
          </a:p>
          <a:p>
            <a:pPr marL="857250" lvl="1" indent="-457200"/>
            <a:r>
              <a:rPr lang="en-US" sz="1600" dirty="0" smtClean="0"/>
              <a:t>So don’t send MBMS bearer announcement?</a:t>
            </a:r>
          </a:p>
          <a:p>
            <a:pPr marL="857250" lvl="1" indent="-457200"/>
            <a:r>
              <a:rPr lang="en-US" sz="1600" dirty="0" smtClean="0"/>
              <a:t>Floor control is unicast (KFC), media is unicast (GCK).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 smtClean="0"/>
              <a:t>Multicast call setup but use unicast for media.</a:t>
            </a:r>
          </a:p>
          <a:p>
            <a:pPr marL="857250" lvl="1" indent="-457200"/>
            <a:r>
              <a:rPr lang="en-US" sz="1600" dirty="0" smtClean="0"/>
              <a:t>Send MBMS bearer announcement (MSCCK) to all UEs, then send call setup on multicast channel (MKFC).  Media is sent unicast (GCK).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000" dirty="0" smtClean="0"/>
              <a:t>Move ongoing call from multicast to unicast.</a:t>
            </a:r>
          </a:p>
          <a:p>
            <a:pPr marL="857250" lvl="1" indent="-457200"/>
            <a:r>
              <a:rPr lang="en-US" sz="1600" dirty="0" smtClean="0"/>
              <a:t>(from previous slide) MCPTT server sends “application group paging message”.</a:t>
            </a:r>
          </a:p>
          <a:p>
            <a:pPr marL="857250" lvl="1" indent="-457200"/>
            <a:r>
              <a:rPr lang="en-US" sz="1600" dirty="0" smtClean="0"/>
              <a:t>MCPTT server and UE moves back to unicast for floor control (KFC) and unicast media (GCK).</a:t>
            </a:r>
          </a:p>
          <a:p>
            <a:pPr marL="457200" indent="-457200"/>
            <a:r>
              <a:rPr lang="en-US" sz="2000" dirty="0" smtClean="0"/>
              <a:t>Moving a UE from one MBMS bearer to another while engaged in a call.</a:t>
            </a:r>
          </a:p>
          <a:p>
            <a:pPr marL="857250" lvl="1" indent="-457200"/>
            <a:r>
              <a:rPr lang="en-GB" sz="1600" dirty="0" smtClean="0"/>
              <a:t>Send new MBMS bearer announcement (MSCCK) to UE?</a:t>
            </a:r>
          </a:p>
          <a:p>
            <a:pPr marL="857250" lvl="1" indent="-457200"/>
            <a:r>
              <a:rPr lang="en-GB" sz="1600" dirty="0" smtClean="0"/>
              <a:t>MCPTT server needs to know UE is moving (or has already moved) to the new MBMS service area.  How does the MCPTT server know this?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170"/>
            <a:ext cx="6834188" cy="1143000"/>
          </a:xfrm>
        </p:spPr>
        <p:txBody>
          <a:bodyPr/>
          <a:lstStyle/>
          <a:p>
            <a:r>
              <a:rPr lang="en-GB" dirty="0" smtClean="0"/>
              <a:t>MCPTT enhancements and their security impacts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813"/>
            <a:ext cx="8229600" cy="4748300"/>
          </a:xfrm>
        </p:spPr>
        <p:txBody>
          <a:bodyPr>
            <a:noAutofit/>
          </a:bodyPr>
          <a:lstStyle/>
          <a:p>
            <a:r>
              <a:rPr lang="en-US" dirty="0" smtClean="0"/>
              <a:t>Two types of ‘Ambient listening’ call</a:t>
            </a:r>
          </a:p>
          <a:p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Temporary group call – regroup call</a:t>
            </a:r>
          </a:p>
          <a:p>
            <a:r>
              <a:rPr lang="en-US" dirty="0" smtClean="0"/>
              <a:t>Remotely initiated call</a:t>
            </a:r>
          </a:p>
          <a:p>
            <a:r>
              <a:rPr lang="en-US" dirty="0" smtClean="0"/>
              <a:t>First to answer call</a:t>
            </a:r>
          </a:p>
          <a:p>
            <a:r>
              <a:rPr lang="en-US" dirty="0" smtClean="0"/>
              <a:t>Enhanced MCPTT group call setup procedure with MBMS bearer</a:t>
            </a:r>
          </a:p>
          <a:p>
            <a:pPr hangingPunct="0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types of ‘Ambient listening’ call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05376"/>
          </a:xfrm>
        </p:spPr>
        <p:txBody>
          <a:bodyPr/>
          <a:lstStyle/>
          <a:p>
            <a:r>
              <a:rPr lang="en-US" sz="2000" dirty="0" smtClean="0"/>
              <a:t>Initiated by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party</a:t>
            </a:r>
          </a:p>
          <a:p>
            <a:pPr lvl="1"/>
            <a:r>
              <a:rPr lang="en-US" sz="1800" dirty="0" smtClean="0"/>
              <a:t>Authorized 3</a:t>
            </a:r>
            <a:r>
              <a:rPr lang="en-US" sz="1800" baseline="30000" dirty="0" smtClean="0"/>
              <a:t>rd</a:t>
            </a:r>
            <a:r>
              <a:rPr lang="en-US" sz="1800" dirty="0" smtClean="0"/>
              <a:t> party “invites” target UE to a private or group call with no visible or audible indication at target UE.</a:t>
            </a:r>
          </a:p>
          <a:p>
            <a:pPr lvl="2"/>
            <a:r>
              <a:rPr lang="en-US" sz="1600" dirty="0" smtClean="0"/>
              <a:t>Private call: Authorized user initiates call with a PCK.</a:t>
            </a:r>
          </a:p>
          <a:p>
            <a:pPr lvl="2"/>
            <a:r>
              <a:rPr lang="en-US" sz="1600" dirty="0" smtClean="0"/>
              <a:t>Group call: Authorized user initiates call with GMK-ID and group ID.</a:t>
            </a:r>
          </a:p>
          <a:p>
            <a:pPr lvl="2"/>
            <a:r>
              <a:rPr lang="en-US" sz="1600" dirty="0" smtClean="0"/>
              <a:t>NO SECURITY IMPACT to call setup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000" dirty="0" smtClean="0">
                <a:ea typeface="+mn-ea"/>
                <a:cs typeface="+mn-cs"/>
              </a:rPr>
              <a:t>“Self initiated” by user on target UE</a:t>
            </a:r>
          </a:p>
          <a:p>
            <a:pPr lvl="1"/>
            <a:r>
              <a:rPr lang="en-US" sz="1800" dirty="0" smtClean="0"/>
              <a:t>User self initiates a private or group call without visible or audible indication at target UE.</a:t>
            </a:r>
          </a:p>
          <a:p>
            <a:pPr lvl="2"/>
            <a:r>
              <a:rPr lang="en-US" sz="1600" dirty="0" smtClean="0"/>
              <a:t>Private call: Target UE initiates call with a PCK.</a:t>
            </a:r>
          </a:p>
          <a:p>
            <a:pPr lvl="2"/>
            <a:r>
              <a:rPr lang="en-US" sz="1600" dirty="0" smtClean="0"/>
              <a:t>Group call: Target UE initiates call with GMK-ID and Group ID.</a:t>
            </a:r>
          </a:p>
          <a:p>
            <a:pPr lvl="2"/>
            <a:r>
              <a:rPr lang="en-US" sz="1600" dirty="0" smtClean="0"/>
              <a:t>NO SECURITY IMPACT to call setup</a:t>
            </a:r>
            <a:endParaRPr lang="en-US" sz="1800" dirty="0" smtClean="0"/>
          </a:p>
          <a:p>
            <a:r>
              <a:rPr lang="en-US" sz="2000" dirty="0" smtClean="0"/>
              <a:t>However, does ambient listening command require end to end protection?</a:t>
            </a:r>
          </a:p>
          <a:p>
            <a:pPr lvl="1"/>
            <a:r>
              <a:rPr lang="en-US" sz="1600" dirty="0" smtClean="0"/>
              <a:t>Actual command or parameter that instructs target UE to start a ambient listening call should be end to end protected from auth user to target UE.</a:t>
            </a:r>
          </a:p>
          <a:p>
            <a:pPr lvl="1"/>
            <a:r>
              <a:rPr lang="en-US" sz="1600" dirty="0" smtClean="0"/>
              <a:t>Stick ambient listening “flag” into MIKEY-SAKKE payload?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Remotely initiated call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3025"/>
            <a:ext cx="8229600" cy="4905376"/>
          </a:xfrm>
        </p:spPr>
        <p:txBody>
          <a:bodyPr/>
          <a:lstStyle/>
          <a:p>
            <a:r>
              <a:rPr lang="en-US" sz="2000" dirty="0" smtClean="0"/>
              <a:t>A remotely initiated MCPTT call allows an authorized user to cause a remote MCPTT UE to initiate a private or group call by itself, without its user explicitly initiating the call.</a:t>
            </a:r>
          </a:p>
          <a:p>
            <a:pPr lvl="1"/>
            <a:r>
              <a:rPr lang="en-US" sz="2000" dirty="0" smtClean="0"/>
              <a:t>Private call: Remote UE initiates call with a PCK.</a:t>
            </a:r>
          </a:p>
          <a:p>
            <a:pPr lvl="1"/>
            <a:r>
              <a:rPr lang="en-US" sz="2000" dirty="0" smtClean="0"/>
              <a:t>Group call: Remote UE initiates call with GMK-ID and group ID.</a:t>
            </a:r>
          </a:p>
          <a:p>
            <a:pPr lvl="1"/>
            <a:r>
              <a:rPr lang="en-US" sz="2000" dirty="0" smtClean="0"/>
              <a:t>NO SECURITY IMPACT to call setup.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000" dirty="0" smtClean="0">
                <a:ea typeface="+mn-ea"/>
                <a:cs typeface="+mn-cs"/>
              </a:rPr>
              <a:t>However, new message “remotely initiated MCPTT call request” must be secured.</a:t>
            </a:r>
          </a:p>
          <a:p>
            <a:pPr lvl="1"/>
            <a:r>
              <a:rPr lang="en-US" sz="2000" dirty="0" smtClean="0"/>
              <a:t>CSK protection of routing identities (authorized user and target UE).</a:t>
            </a:r>
          </a:p>
          <a:p>
            <a:pPr lvl="1"/>
            <a:r>
              <a:rPr lang="en-US" sz="2000" dirty="0" smtClean="0"/>
              <a:t>End to end encryption of command on remote UE’s public encrypt key.</a:t>
            </a:r>
          </a:p>
          <a:p>
            <a:pPr lvl="1"/>
            <a:r>
              <a:rPr lang="en-US" sz="2000" dirty="0" smtClean="0"/>
              <a:t>Signed with Auth user’s IBE private signing key</a:t>
            </a:r>
          </a:p>
          <a:p>
            <a:pPr lvl="1"/>
            <a:r>
              <a:rPr lang="en-US" sz="2000" dirty="0" smtClean="0"/>
              <a:t>Does message need end to end protection of the parameter?</a:t>
            </a:r>
          </a:p>
          <a:p>
            <a:pPr lvl="2"/>
            <a:r>
              <a:rPr lang="en-US" sz="1600" dirty="0" smtClean="0"/>
              <a:t>Stick remotely initiated “flag” into MIKEY-SAKKE payload?</a:t>
            </a:r>
            <a:endParaRPr lang="en-US" sz="1600" dirty="0" smtClean="0"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First-to-answer call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3025"/>
            <a:ext cx="8229600" cy="4905376"/>
          </a:xfrm>
        </p:spPr>
        <p:txBody>
          <a:bodyPr/>
          <a:lstStyle/>
          <a:p>
            <a:r>
              <a:rPr lang="en-US" sz="2000" dirty="0" smtClean="0"/>
              <a:t>The flow may use a floor request in the MCPTT call request indicating that the originator will be given the floor when the call starts and eliminates the need for a separate initial floor request message during media plane establishment. </a:t>
            </a:r>
          </a:p>
          <a:p>
            <a:r>
              <a:rPr lang="en-US" sz="2000" dirty="0" smtClean="0"/>
              <a:t>Alternatively the call initiation may be sent without the floor request, which allows the called party to request the floor first. For a MCPTT first-to-answer call without floor control, floor control is not established.</a:t>
            </a:r>
          </a:p>
          <a:p>
            <a:endParaRPr lang="en-US" sz="2000" dirty="0" smtClean="0"/>
          </a:p>
          <a:p>
            <a:r>
              <a:rPr lang="en-US" sz="2000" dirty="0" smtClean="0"/>
              <a:t>This feature requires a method to identify and distribute the key to be used in the call.</a:t>
            </a:r>
          </a:p>
          <a:p>
            <a:pPr lvl="1"/>
            <a:r>
              <a:rPr lang="en-US" sz="1600" dirty="0" smtClean="0"/>
              <a:t>Initiating user provides a list of users in the invite and needs private call security between the initiating UE and the UE that responds first.</a:t>
            </a:r>
          </a:p>
          <a:p>
            <a:pPr lvl="1"/>
            <a:r>
              <a:rPr lang="en-US" sz="1600" dirty="0" smtClean="0"/>
              <a:t>It might be possible to have each answering UE provide a PCK in the invite response and use the PCK from the first UE to answer.  </a:t>
            </a:r>
          </a:p>
          <a:p>
            <a:pPr lvl="1"/>
            <a:r>
              <a:rPr lang="en-US" sz="1600" i="1" dirty="0" smtClean="0"/>
              <a:t>Could</a:t>
            </a:r>
            <a:r>
              <a:rPr lang="en-US" sz="1600" dirty="0" smtClean="0"/>
              <a:t> send multiple PCKs in the initial first-to-answer invite from the initiating UE as long as the list of users is small. </a:t>
            </a:r>
          </a:p>
          <a:p>
            <a:pPr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62200"/>
            <a:ext cx="395287" cy="243400"/>
          </a:xfrm>
        </p:spPr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0" y="1"/>
          <a:ext cx="9144000" cy="6851118"/>
        </p:xfrm>
        <a:graphic>
          <a:graphicData uri="http://schemas.openxmlformats.org/presentationml/2006/ole">
            <p:oleObj spid="_x0000_s1026" name="Visio" r:id="rId3" imgW="6571146" imgH="752716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Enhanced MCPTT group call setup procedure with MBMS bearer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3025"/>
            <a:ext cx="8229600" cy="4905376"/>
          </a:xfrm>
        </p:spPr>
        <p:txBody>
          <a:bodyPr/>
          <a:lstStyle/>
          <a:p>
            <a:r>
              <a:rPr lang="en-US" sz="2000" dirty="0" smtClean="0"/>
              <a:t>When the MCPTT server initiates a new MCPTT call, the MCPTT server shall decide to use unicast bearers or broadcast bearers for the downlink media.</a:t>
            </a:r>
          </a:p>
          <a:p>
            <a:r>
              <a:rPr lang="en-US" sz="2000" dirty="0" smtClean="0"/>
              <a:t>When using an MBMS bearer for application level control </a:t>
            </a:r>
            <a:r>
              <a:rPr lang="en-US" sz="2000" dirty="0" err="1" smtClean="0"/>
              <a:t>signalling</a:t>
            </a:r>
            <a:r>
              <a:rPr lang="en-US" sz="2000" dirty="0" smtClean="0"/>
              <a:t>, the announcement of an already active MBMS bearer could be part of the MCPTT group call setup.</a:t>
            </a:r>
          </a:p>
          <a:p>
            <a:r>
              <a:rPr lang="en-US" sz="2000" dirty="0" smtClean="0"/>
              <a:t>The procedure can be used in the following scenarios</a:t>
            </a:r>
          </a:p>
          <a:p>
            <a:pPr lvl="1"/>
            <a:r>
              <a:rPr lang="en-US" sz="1600" dirty="0" smtClean="0"/>
              <a:t>Initiate a new call on unicast bearer</a:t>
            </a:r>
          </a:p>
          <a:p>
            <a:pPr lvl="1"/>
            <a:r>
              <a:rPr lang="en-US" sz="1600" dirty="0" smtClean="0"/>
              <a:t>Transfer an ongoing call from broadcast bearer to unicast bearers</a:t>
            </a:r>
          </a:p>
          <a:p>
            <a:pPr lvl="1"/>
            <a:r>
              <a:rPr lang="en-US" sz="1600" dirty="0" smtClean="0"/>
              <a:t>Pre-condition: There must be an active and announced MBMS bearer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075" name="Object 1"/>
          <p:cNvGraphicFramePr>
            <a:graphicFrameLocks noChangeAspect="1"/>
          </p:cNvGraphicFramePr>
          <p:nvPr/>
        </p:nvGraphicFramePr>
        <p:xfrm>
          <a:off x="1190625" y="647699"/>
          <a:ext cx="7058025" cy="5421767"/>
        </p:xfrm>
        <a:graphic>
          <a:graphicData uri="http://schemas.openxmlformats.org/presentationml/2006/ole">
            <p:oleObj spid="_x0000_s3075" r:id="rId3" imgW="5505585" imgH="5152935" progId="">
              <p:embed/>
            </p:oleObj>
          </a:graphicData>
        </a:graphic>
      </p:graphicFrame>
      <p:sp>
        <p:nvSpPr>
          <p:cNvPr id="9" name="Oval 8"/>
          <p:cNvSpPr/>
          <p:nvPr/>
        </p:nvSpPr>
        <p:spPr bwMode="auto">
          <a:xfrm>
            <a:off x="3629025" y="2895600"/>
            <a:ext cx="2514600" cy="11049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562225" y="4057650"/>
            <a:ext cx="1914525" cy="219075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1028701" y="4752975"/>
            <a:ext cx="1676400" cy="161925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7675" y="3905250"/>
            <a:ext cx="131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3300"/>
                </a:solidFill>
              </a:rPr>
              <a:t>Instead of multicast, use unicast</a:t>
            </a:r>
            <a:endParaRPr lang="en-US" dirty="0">
              <a:solidFill>
                <a:srgbClr val="FF3300"/>
              </a:solidFill>
            </a:endParaRPr>
          </a:p>
        </p:txBody>
      </p:sp>
      <p:cxnSp>
        <p:nvCxnSpPr>
          <p:cNvPr id="14" name="Straight Arrow Connector 13"/>
          <p:cNvCxnSpPr>
            <a:stCxn id="12" idx="2"/>
          </p:cNvCxnSpPr>
          <p:nvPr/>
        </p:nvCxnSpPr>
        <p:spPr bwMode="auto">
          <a:xfrm>
            <a:off x="1104900" y="4305360"/>
            <a:ext cx="190500" cy="5333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71500" y="2686050"/>
            <a:ext cx="13144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3300"/>
                </a:solidFill>
              </a:rPr>
              <a:t>Multicast call setup but use unicast for media.</a:t>
            </a:r>
            <a:endParaRPr lang="en-US" dirty="0">
              <a:solidFill>
                <a:srgbClr val="FF3300"/>
              </a:solidFill>
            </a:endParaRPr>
          </a:p>
        </p:txBody>
      </p:sp>
      <p:cxnSp>
        <p:nvCxnSpPr>
          <p:cNvPr id="16" name="Straight Arrow Connector 15"/>
          <p:cNvCxnSpPr>
            <a:stCxn id="15" idx="2"/>
          </p:cNvCxnSpPr>
          <p:nvPr/>
        </p:nvCxnSpPr>
        <p:spPr bwMode="auto">
          <a:xfrm>
            <a:off x="1228725" y="3240048"/>
            <a:ext cx="1466850" cy="97952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7181850" y="1971675"/>
            <a:ext cx="159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3300"/>
                </a:solidFill>
              </a:rPr>
              <a:t>Move ongoing call from multicast to unicast.</a:t>
            </a:r>
            <a:endParaRPr lang="en-US" dirty="0">
              <a:solidFill>
                <a:srgbClr val="FF33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>
            <a:off x="6200775" y="2628900"/>
            <a:ext cx="1019175" cy="6191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1028700" y="2390775"/>
            <a:ext cx="295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3300"/>
                </a:solidFill>
              </a:rPr>
              <a:t>B</a:t>
            </a:r>
            <a:endParaRPr lang="en-US" dirty="0">
              <a:solidFill>
                <a:srgbClr val="FF33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3425" y="3619500"/>
            <a:ext cx="295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3300"/>
                </a:solidFill>
              </a:rPr>
              <a:t>A</a:t>
            </a:r>
            <a:endParaRPr lang="en-US" dirty="0">
              <a:solidFill>
                <a:srgbClr val="FF33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67625" y="1666875"/>
            <a:ext cx="295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3300"/>
                </a:solidFill>
              </a:rPr>
              <a:t>C</a:t>
            </a:r>
            <a:endParaRPr 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1108075" y="200025"/>
            <a:ext cx="6827838" cy="1143000"/>
          </a:xfrm>
        </p:spPr>
        <p:txBody>
          <a:bodyPr/>
          <a:lstStyle/>
          <a:p>
            <a:r>
              <a:rPr lang="en-US" altLang="en-US" smtClean="0"/>
              <a:t>Enhanced MCPTT group call setup procedure with MBMS bearer</a:t>
            </a:r>
            <a:endParaRPr lang="en-GB" altLang="en-US" smtClean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22" name="Object 1"/>
          <p:cNvGraphicFramePr>
            <a:graphicFrameLocks noChangeAspect="1"/>
          </p:cNvGraphicFramePr>
          <p:nvPr/>
        </p:nvGraphicFramePr>
        <p:xfrm>
          <a:off x="901202" y="1352550"/>
          <a:ext cx="7490323" cy="4657725"/>
        </p:xfrm>
        <a:graphic>
          <a:graphicData uri="http://schemas.openxmlformats.org/presentationml/2006/ole">
            <p:oleObj spid="_x0000_s2050" r:id="rId3" imgW="4210185" imgH="2800350" progId="">
              <p:embed/>
            </p:oleObj>
          </a:graphicData>
        </a:graphic>
      </p:graphicFrame>
      <p:sp>
        <p:nvSpPr>
          <p:cNvPr id="7" name="Content Placeholder 8"/>
          <p:cNvSpPr txBox="1">
            <a:spLocks/>
          </p:cNvSpPr>
          <p:nvPr/>
        </p:nvSpPr>
        <p:spPr bwMode="auto">
          <a:xfrm>
            <a:off x="1438275" y="6073775"/>
            <a:ext cx="5819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1400" b="1" kern="0" dirty="0">
                <a:latin typeface="+mn-lt"/>
                <a:cs typeface="+mn-cs"/>
              </a:rPr>
              <a:t>Figure 10.10.6.2-1: Application Group paging over an MBMS bearer</a:t>
            </a:r>
            <a:endParaRPr lang="en-US" sz="2800" kern="0" dirty="0"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4700" y="2095500"/>
            <a:ext cx="2204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(Scenario C)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23281</TotalTime>
  <Words>863</Words>
  <Application>Microsoft Office PowerPoint</Application>
  <PresentationFormat>On-screen Show (4:3)</PresentationFormat>
  <Paragraphs>82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3gpp</vt:lpstr>
      <vt:lpstr>Visio</vt:lpstr>
      <vt:lpstr>Slide 1</vt:lpstr>
      <vt:lpstr>MCPTT enhancements and their security impacts</vt:lpstr>
      <vt:lpstr>Two types of ‘Ambient listening’ call</vt:lpstr>
      <vt:lpstr>Remotely initiated call</vt:lpstr>
      <vt:lpstr>First-to-answer call setup</vt:lpstr>
      <vt:lpstr>Slide 6</vt:lpstr>
      <vt:lpstr>Enhanced MCPTT group call setup procedure with MBMS bearer</vt:lpstr>
      <vt:lpstr>Slide 8</vt:lpstr>
      <vt:lpstr>Enhanced MCPTT group call setup procedure with MBMS bearer</vt:lpstr>
      <vt:lpstr>Enhanced MCPTT group call setup procedure with MBMS bearer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Tim Woodward</cp:lastModifiedBy>
  <cp:revision>641</cp:revision>
  <dcterms:created xsi:type="dcterms:W3CDTF">2014-11-24T14:35:23Z</dcterms:created>
  <dcterms:modified xsi:type="dcterms:W3CDTF">2017-01-27T17:47:51Z</dcterms:modified>
</cp:coreProperties>
</file>